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80" r:id="rId13"/>
    <p:sldId id="281" r:id="rId14"/>
    <p:sldId id="282" r:id="rId15"/>
    <p:sldId id="283" r:id="rId16"/>
    <p:sldId id="269" r:id="rId17"/>
    <p:sldId id="284" r:id="rId18"/>
    <p:sldId id="286" r:id="rId19"/>
    <p:sldId id="270" r:id="rId20"/>
    <p:sldId id="272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3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6.sv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.sv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46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svg"/><Relationship Id="rId7" Type="http://schemas.openxmlformats.org/officeDocument/2006/relationships/image" Target="../media/image5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2990904">
            <a:off x="-1541822" y="3630698"/>
            <a:ext cx="3884454" cy="3346401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2445055" y="454873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b="1" dirty="0"/>
          </a:p>
        </p:txBody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874021" flipV="1">
            <a:off x="68171" y="-396324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8492" y="548422"/>
            <a:ext cx="3267739" cy="1072989"/>
          </a:xfrm>
          <a:prstGeom prst="rect">
            <a:avLst/>
          </a:prstGeom>
        </p:spPr>
      </p:pic>
      <p:pic>
        <p:nvPicPr>
          <p:cNvPr id="13" name="Picture 12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666E1F4F-24DC-1E5C-0E8E-63A007AD8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97" y="717192"/>
            <a:ext cx="7147999" cy="714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27EA49-B35D-6D7B-7F31-ED57DCFFF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299" y="1319029"/>
            <a:ext cx="10979402" cy="1029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95D60-E11E-736F-B5C4-D871D12B451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78138" b="-29951"/>
          <a:stretch/>
        </p:blipFill>
        <p:spPr>
          <a:xfrm>
            <a:off x="2247759" y="2581172"/>
            <a:ext cx="7334831" cy="1476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659B74-6236-D3B3-325F-85C04B9EF4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85886" y="3507082"/>
            <a:ext cx="3505504" cy="1335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11D3C2-56C3-5343-B5D3-A2D9EE01CC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4913" y="5558063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3082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矩形: 圆角 1">
            <a:extLst>
              <a:ext uri="{FF2B5EF4-FFF2-40B4-BE49-F238E27FC236}">
                <a16:creationId xmlns:a16="http://schemas.microsoft.com/office/drawing/2014/main" id="{352255A3-E4BA-AE17-ACD5-F2E8F36F07E0}"/>
              </a:ext>
            </a:extLst>
          </p:cNvPr>
          <p:cNvSpPr/>
          <p:nvPr/>
        </p:nvSpPr>
        <p:spPr>
          <a:xfrm>
            <a:off x="1209611" y="482650"/>
            <a:ext cx="10274164" cy="11288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3908A-C7E5-606C-53A9-D848D71C731F}"/>
              </a:ext>
            </a:extLst>
          </p:cNvPr>
          <p:cNvSpPr txBox="1"/>
          <p:nvPr/>
        </p:nvSpPr>
        <p:spPr>
          <a:xfrm>
            <a:off x="2948308" y="1889356"/>
            <a:ext cx="9151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ấu thơ có thể chia thành những</a:t>
            </a:r>
          </a:p>
          <a:p>
            <a:pPr algn="ctr"/>
            <a:r>
              <a:rPr lang="vi-VN" sz="40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giai đoạn nào?</a:t>
            </a:r>
          </a:p>
          <a:p>
            <a:pPr lvl="0" algn="ctr"/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3876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3FBD9-5579-E40C-FA9B-C181A5E0702E}"/>
              </a:ext>
            </a:extLst>
          </p:cNvPr>
          <p:cNvSpPr txBox="1"/>
          <p:nvPr/>
        </p:nvSpPr>
        <p:spPr>
          <a:xfrm>
            <a:off x="4004818" y="3184968"/>
            <a:ext cx="9151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</a:t>
            </a:r>
          </a:p>
          <a:p>
            <a:pPr algn="ctr"/>
            <a:r>
              <a:rPr lang="vi-VN" sz="40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tuổi ấu thơ.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D26C6-6568-D57A-F061-EADE0FB560B2}"/>
              </a:ext>
            </a:extLst>
          </p:cNvPr>
          <p:cNvSpPr txBox="1"/>
          <p:nvPr/>
        </p:nvSpPr>
        <p:spPr>
          <a:xfrm>
            <a:off x="527236" y="598535"/>
            <a:ext cx="114445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ctr"/>
            <a:endParaRPr lang="en-SG" dirty="0"/>
          </a:p>
        </p:txBody>
      </p:sp>
      <p:pic>
        <p:nvPicPr>
          <p:cNvPr id="18" name="Picture 17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DCD69EF5-739A-82D4-8E0C-5AD1442D6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0" y="2994829"/>
            <a:ext cx="5694314" cy="351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03" y="119339"/>
            <a:ext cx="8449788" cy="2450804"/>
          </a:xfrm>
          <a:prstGeom prst="rect">
            <a:avLst/>
          </a:prstGeom>
        </p:spPr>
      </p:pic>
      <p:pic>
        <p:nvPicPr>
          <p:cNvPr id="9" name="Picture 8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AD4CA0F2-4A16-496A-C24C-3F5860C23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2"/>
          <a:stretch/>
        </p:blipFill>
        <p:spPr>
          <a:xfrm>
            <a:off x="6196785" y="3656310"/>
            <a:ext cx="5694314" cy="2879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DB7E7A-0257-A811-7ADD-3793F819ACDD}"/>
              </a:ext>
            </a:extLst>
          </p:cNvPr>
          <p:cNvSpPr txBox="1"/>
          <p:nvPr/>
        </p:nvSpPr>
        <p:spPr>
          <a:xfrm>
            <a:off x="1041400" y="2197099"/>
            <a:ext cx="7150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Tuổi ấu thơ chia thành: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Dưới 1 tuổi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Từ 1 đến dưới 3 tuổi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Từ 3 đến 5 tuổi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Từ 6 đến 9 tuổi  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C02ED-D1FB-873B-DEBF-5F480B0B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EB62ED-67C6-C758-36BA-8654ABE8ED1A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6EFD73-84AF-9ED5-62A6-E206D14861DF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4EA7FF2-2EC7-7832-5394-8D1DFB88E33D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E3577AF-E7DD-9C7D-D099-FCE35AE29607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CCC37C1-9B91-7F79-E924-466C600CDB67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9681A0E-8887-10A8-7C27-3903FE5CF8A2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35C2A-4587-70F3-4746-6257CC748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473" y="127207"/>
            <a:ext cx="6046434" cy="1753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11ABA-9FD6-3642-27C0-2B8366C58EDD}"/>
              </a:ext>
            </a:extLst>
          </p:cNvPr>
          <p:cNvSpPr txBox="1"/>
          <p:nvPr/>
        </p:nvSpPr>
        <p:spPr>
          <a:xfrm>
            <a:off x="918796" y="1449308"/>
            <a:ext cx="844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thay đổi của trẻ tuổi ấu thơ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E87E936B-E704-9756-7CF7-3B0C74150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0923" r="80644" b="46241"/>
          <a:stretch/>
        </p:blipFill>
        <p:spPr>
          <a:xfrm>
            <a:off x="8922830" y="3054932"/>
            <a:ext cx="2323440" cy="2401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788D40-E594-65A2-7A0F-C3FD98C024B3}"/>
              </a:ext>
            </a:extLst>
          </p:cNvPr>
          <p:cNvSpPr txBox="1"/>
          <p:nvPr/>
        </p:nvSpPr>
        <p:spPr>
          <a:xfrm>
            <a:off x="582624" y="2447160"/>
            <a:ext cx="7818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Dưới 1 tuổi: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Trong khoảng 6 tháng đầu, nguồn dinh dưỡng chính của trẻ là sữa mẹ. Trẻ tăng nhanh về chiều cao, cân nặng. Gần 1 tuổi trẻ có thể đứng vững và bắt đầu tập đi.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C364-7CCF-125E-4E26-7EDED0B1F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540797-7A1B-A62F-0F97-C31380788B6F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C71BEE-99DF-AC22-53AD-42039153008D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EB73BF1-BB4B-3F9F-4A3E-50E2FD0BD714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073BAC0-5AED-AEF0-6907-41F00B1130E1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02CE134-CA46-817B-D46F-AF5700389EE4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CD4C3F7-1C6D-2666-9CF7-DCF6974A423F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160C30-FAC0-0E8F-8D80-54204F128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03" y="119339"/>
            <a:ext cx="8449788" cy="2450804"/>
          </a:xfrm>
          <a:prstGeom prst="rect">
            <a:avLst/>
          </a:prstGeom>
        </p:spPr>
      </p:pic>
      <p:pic>
        <p:nvPicPr>
          <p:cNvPr id="8" name="Picture 7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583B427A-D7DC-339D-AA5F-FBCA1017D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5464" r="45527" b="47586"/>
          <a:stretch/>
        </p:blipFill>
        <p:spPr>
          <a:xfrm>
            <a:off x="6551181" y="1984768"/>
            <a:ext cx="5339918" cy="3883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DEA8DF-2BC1-C248-2666-20219E33481E}"/>
              </a:ext>
            </a:extLst>
          </p:cNvPr>
          <p:cNvSpPr txBox="1"/>
          <p:nvPr/>
        </p:nvSpPr>
        <p:spPr>
          <a:xfrm>
            <a:off x="846341" y="2112871"/>
            <a:ext cx="61286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Từ 1 đến dưới 3 tuổi: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Trẻ mọc đủ răng sữa, có thể ăn thức ăn cứng dần và đa dạng hơn, bắt đầu biết nói, đi vững và chạy nhảy.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67BB-845F-8125-04EC-F1A650EF7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5A6730-714B-04A1-1ABA-B47CB4E4BD07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04A5E3-623C-3853-2558-7C0692AE9A9D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3787661-3E68-1BC8-6754-22BDDF968A0A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D9E20F5-D224-B9A8-4FF7-9767EB93EF7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05F813C-83A8-80B6-6341-FAD735F87EF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5C57553-8371-1A06-5A46-A1CDCCD2882F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5278F8-4538-908D-D981-91A8ADA7E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76" y="-155140"/>
            <a:ext cx="8449788" cy="2450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06B7E8-4E33-87BA-6BE9-9CCFC38A3016}"/>
              </a:ext>
            </a:extLst>
          </p:cNvPr>
          <p:cNvSpPr txBox="1"/>
          <p:nvPr/>
        </p:nvSpPr>
        <p:spPr>
          <a:xfrm>
            <a:off x="534909" y="1462432"/>
            <a:ext cx="66717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500" i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3 đến 5 tuổi: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 ngữ của trẻ phát triển; tham gia được các hoạt động như vẽ, nặn, dán,... Chiều cao, cân nặng tăng chậm hơn.</a:t>
            </a:r>
            <a:endParaRPr kumimoji="0" lang="en-SG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4ABE2EC9-5B1E-6FCE-1842-DEB89D536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21" t="1039" r="19143" b="48086"/>
          <a:stretch/>
        </p:blipFill>
        <p:spPr>
          <a:xfrm>
            <a:off x="7357503" y="2056870"/>
            <a:ext cx="4276380" cy="35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D8C9-E17A-61B6-03B1-7585953C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F8B741-3DFE-7C81-D9F4-EC26C318D1E4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63E0AE0-D52F-1C68-605B-1E9BB84F19B7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F91816-3984-0F56-247F-2F51DF0A58CD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8CA95D6-AE9D-250D-6ED3-01BCF7FF61B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5FBF43C-2EDB-ECEC-4298-5E8F981A39C4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4BABD54-1C15-28A1-2770-71DA07F42EFD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E3CA5-3E15-7399-E570-CD4CF0221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67" y="118349"/>
            <a:ext cx="8449788" cy="2450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01735-32B7-6642-4C0A-31C15A7122F4}"/>
              </a:ext>
            </a:extLst>
          </p:cNvPr>
          <p:cNvSpPr txBox="1"/>
          <p:nvPr/>
        </p:nvSpPr>
        <p:spPr>
          <a:xfrm>
            <a:off x="352182" y="2129236"/>
            <a:ext cx="810728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500" i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6 đến 9 tuổi:</a:t>
            </a:r>
            <a:r>
              <a:rPr lang="vi-VN" sz="45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 sữa dần được thay thế bằng răng vĩnh viễn. Trẻ có thể tự làm những việc chăm sóc bản thân. Hoạt động học tập giữ vai trò chủ đạo.</a:t>
            </a:r>
            <a:endParaRPr kumimoji="0" lang="en-SG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578A3ABC-5374-2DA3-0896-675397EAC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-1361" b="46240"/>
          <a:stretch/>
        </p:blipFill>
        <p:spPr>
          <a:xfrm>
            <a:off x="8417342" y="1760986"/>
            <a:ext cx="3656149" cy="44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5699" y="-2295663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06479" y="197837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285653" y="98945"/>
            <a:ext cx="11422932" cy="1402385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7273" y="221711"/>
            <a:ext cx="11402122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vi-VN" sz="3500" dirty="0">
                <a:solidFill>
                  <a:schemeClr val="bg1"/>
                </a:solidFill>
                <a:latin typeface="Cambria Bold"/>
              </a:rPr>
              <a:t>1.Ghép ô chữ về các giai đoạn phát triển trong tuổi ấu thơ với mô tả đặc điểm phù hợp dưới đây.</a:t>
            </a:r>
            <a:endParaRPr lang="en-US" sz="3500" dirty="0">
              <a:solidFill>
                <a:schemeClr val="bg1"/>
              </a:solidFill>
              <a:latin typeface="Cambria Bold"/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18F8505D-5A44-99E0-8818-045676A562E4}"/>
              </a:ext>
            </a:extLst>
          </p:cNvPr>
          <p:cNvGrpSpPr/>
          <p:nvPr/>
        </p:nvGrpSpPr>
        <p:grpSpPr>
          <a:xfrm>
            <a:off x="133253" y="1789463"/>
            <a:ext cx="4457760" cy="933957"/>
            <a:chOff x="0" y="0"/>
            <a:chExt cx="4578844" cy="245701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660A67F-85DC-8302-326E-23018F903FF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DE97E329-D65C-AEDF-FB62-3C1CA5638DC3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9A1792B0-39D0-E35B-2727-13C94875D549}"/>
              </a:ext>
            </a:extLst>
          </p:cNvPr>
          <p:cNvGrpSpPr/>
          <p:nvPr/>
        </p:nvGrpSpPr>
        <p:grpSpPr>
          <a:xfrm>
            <a:off x="133253" y="4163820"/>
            <a:ext cx="4457760" cy="933957"/>
            <a:chOff x="0" y="0"/>
            <a:chExt cx="4578844" cy="245701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73C4EE1-FE8B-3CCB-7494-582802A8FFF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1C00AEFD-ABCE-A42C-0214-D93F830726E4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21798D3E-4C75-8B06-5AD3-F3996B851287}"/>
              </a:ext>
            </a:extLst>
          </p:cNvPr>
          <p:cNvGrpSpPr/>
          <p:nvPr/>
        </p:nvGrpSpPr>
        <p:grpSpPr>
          <a:xfrm>
            <a:off x="133253" y="5372444"/>
            <a:ext cx="4457760" cy="933957"/>
            <a:chOff x="0" y="0"/>
            <a:chExt cx="4578844" cy="245701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C86A873-52F4-7FE0-14E6-8ECF3104C661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A9C9B946-AE06-DE77-B2F7-6DA6A77AF5B5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C3F794D3-9C96-1C99-576D-6A36717D67E7}"/>
              </a:ext>
            </a:extLst>
          </p:cNvPr>
          <p:cNvGrpSpPr/>
          <p:nvPr/>
        </p:nvGrpSpPr>
        <p:grpSpPr>
          <a:xfrm>
            <a:off x="133253" y="2969679"/>
            <a:ext cx="4457760" cy="933957"/>
            <a:chOff x="0" y="0"/>
            <a:chExt cx="4578844" cy="2457010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DCB768EC-D771-8179-D612-A893DA1DFF01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3DEA2484-5022-B368-AE17-3B0E0B8A1B21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E853C041-7232-0E62-0B88-FAB8ACF270EC}"/>
              </a:ext>
            </a:extLst>
          </p:cNvPr>
          <p:cNvGrpSpPr/>
          <p:nvPr/>
        </p:nvGrpSpPr>
        <p:grpSpPr>
          <a:xfrm>
            <a:off x="6273858" y="1850430"/>
            <a:ext cx="4457760" cy="933957"/>
            <a:chOff x="0" y="0"/>
            <a:chExt cx="4578844" cy="2457010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2B551C61-20C0-F577-710E-0A1BB842106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D49843AE-BF2D-B4BB-2D9E-0A491CA9AF95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DFBE9D2C-AA14-CA57-C848-0A287844B845}"/>
              </a:ext>
            </a:extLst>
          </p:cNvPr>
          <p:cNvGrpSpPr/>
          <p:nvPr/>
        </p:nvGrpSpPr>
        <p:grpSpPr>
          <a:xfrm>
            <a:off x="6273858" y="4224787"/>
            <a:ext cx="5691400" cy="933957"/>
            <a:chOff x="0" y="0"/>
            <a:chExt cx="4578844" cy="245701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A9F5A149-8ED6-5235-40D2-918DC6D3CDB6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506DEFDD-5F2F-4640-9043-0F173160B978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51FE64C0-A4C5-562E-C9B6-99D26E110D86}"/>
              </a:ext>
            </a:extLst>
          </p:cNvPr>
          <p:cNvGrpSpPr/>
          <p:nvPr/>
        </p:nvGrpSpPr>
        <p:grpSpPr>
          <a:xfrm>
            <a:off x="6273858" y="5433411"/>
            <a:ext cx="5691400" cy="933957"/>
            <a:chOff x="0" y="0"/>
            <a:chExt cx="4578844" cy="245701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E125C9B1-982B-F13A-3FEC-1A7B2F647815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10100A16-7B4B-3892-3C6A-AB58CE6C20B8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8D3B3F5-426A-42E2-FB5A-161BB1A054DD}"/>
              </a:ext>
            </a:extLst>
          </p:cNvPr>
          <p:cNvGrpSpPr/>
          <p:nvPr/>
        </p:nvGrpSpPr>
        <p:grpSpPr>
          <a:xfrm>
            <a:off x="6273857" y="3030646"/>
            <a:ext cx="5691401" cy="933957"/>
            <a:chOff x="0" y="0"/>
            <a:chExt cx="4578844" cy="2457010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42254972-5BBF-6E7B-1BB1-9697C3E3836B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62DB00DC-8AD7-C93B-4E73-093D2797D393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7420A0D-3BA5-73EC-E922-D72249F03D9F}"/>
              </a:ext>
            </a:extLst>
          </p:cNvPr>
          <p:cNvSpPr txBox="1"/>
          <p:nvPr/>
        </p:nvSpPr>
        <p:spPr>
          <a:xfrm>
            <a:off x="327273" y="1973766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Dưới 1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5A5DEC-F11C-D70D-031E-9D419119E2EB}"/>
              </a:ext>
            </a:extLst>
          </p:cNvPr>
          <p:cNvSpPr txBox="1"/>
          <p:nvPr/>
        </p:nvSpPr>
        <p:spPr>
          <a:xfrm>
            <a:off x="479673" y="3219414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>
                <a:latin typeface="Cambria" panose="02040503050406030204" pitchFamily="18" charset="0"/>
                <a:ea typeface="Cambria" panose="02040503050406030204" pitchFamily="18" charset="0"/>
              </a:rPr>
              <a:t>Từ 1 đến 3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8F3ECD-6E2C-69EE-3B70-311A8570AFB6}"/>
              </a:ext>
            </a:extLst>
          </p:cNvPr>
          <p:cNvSpPr txBox="1"/>
          <p:nvPr/>
        </p:nvSpPr>
        <p:spPr>
          <a:xfrm>
            <a:off x="394199" y="4468261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>
                <a:latin typeface="Cambria" panose="02040503050406030204" pitchFamily="18" charset="0"/>
                <a:ea typeface="Cambria" panose="02040503050406030204" pitchFamily="18" charset="0"/>
              </a:rPr>
              <a:t>Từ 3 đến 5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95C234-175F-D5D1-2191-9800BAA788BD}"/>
              </a:ext>
            </a:extLst>
          </p:cNvPr>
          <p:cNvSpPr txBox="1"/>
          <p:nvPr/>
        </p:nvSpPr>
        <p:spPr>
          <a:xfrm>
            <a:off x="549761" y="5601367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Từ 5 đến 9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2B613-2775-B456-DACE-D8116763943D}"/>
              </a:ext>
            </a:extLst>
          </p:cNvPr>
          <p:cNvSpPr txBox="1"/>
          <p:nvPr/>
        </p:nvSpPr>
        <p:spPr>
          <a:xfrm>
            <a:off x="6381735" y="1994675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a) Có đủ răng sữa.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95BE54-E804-4DB1-D163-D6D9D1A3204C}"/>
              </a:ext>
            </a:extLst>
          </p:cNvPr>
          <p:cNvSpPr txBox="1"/>
          <p:nvPr/>
        </p:nvSpPr>
        <p:spPr>
          <a:xfrm>
            <a:off x="6257171" y="2928632"/>
            <a:ext cx="5801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b)Răng sữa bắt đầu được thay thế bằng răng vĩnh viễn.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32EA3C-FB5C-904B-B2AA-8134847A91E5}"/>
              </a:ext>
            </a:extLst>
          </p:cNvPr>
          <p:cNvSpPr txBox="1"/>
          <p:nvPr/>
        </p:nvSpPr>
        <p:spPr>
          <a:xfrm>
            <a:off x="6240486" y="4070688"/>
            <a:ext cx="57247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c) Nói rõ, tham gia được các hoạt động như xé, dán, vẽ,...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78A7D6-ED0F-A407-9F45-C14B9C5F36A8}"/>
              </a:ext>
            </a:extLst>
          </p:cNvPr>
          <p:cNvSpPr txBox="1"/>
          <p:nvPr/>
        </p:nvSpPr>
        <p:spPr>
          <a:xfrm>
            <a:off x="6240486" y="5270865"/>
            <a:ext cx="57247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d) Thức ăn chủ yếu là sữa mẹ và các thức ăn mềm.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469090-6BF2-22A7-0876-61F9B594C8AB}"/>
              </a:ext>
            </a:extLst>
          </p:cNvPr>
          <p:cNvCxnSpPr>
            <a:endCxn id="50" idx="1"/>
          </p:cNvCxnSpPr>
          <p:nvPr/>
        </p:nvCxnSpPr>
        <p:spPr>
          <a:xfrm>
            <a:off x="4591013" y="2310146"/>
            <a:ext cx="1649473" cy="35454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4E906ED3-34C4-A6E9-E093-5FD830F16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07216" y="1770566"/>
            <a:ext cx="406400" cy="40640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5F18FBF-F911-5470-14F6-F705E85E219E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 flipV="1">
            <a:off x="4591013" y="2310167"/>
            <a:ext cx="1682845" cy="1119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2FB57F1-5E02-5F87-95E4-203F1B54D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59616" y="1922966"/>
            <a:ext cx="406400" cy="406400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63C2819-7D59-5751-8FFC-5D36C3EBBD41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4591013" y="4623557"/>
            <a:ext cx="1649473" cy="31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F4045B5-8A09-A968-9C5E-BE8A9502F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12016" y="2075366"/>
            <a:ext cx="406400" cy="4064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B55B582-F3C1-8D9D-30FF-704A8179311E}"/>
              </a:ext>
            </a:extLst>
          </p:cNvPr>
          <p:cNvCxnSpPr>
            <a:cxnSpLocks/>
            <a:stCxn id="27" idx="3"/>
            <a:endCxn id="48" idx="1"/>
          </p:cNvCxnSpPr>
          <p:nvPr/>
        </p:nvCxnSpPr>
        <p:spPr>
          <a:xfrm flipV="1">
            <a:off x="4591013" y="3513408"/>
            <a:ext cx="1666158" cy="2318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3C9B9AF-E141-04B9-461D-D5C5B7208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64416" y="22277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8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8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8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8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406CA-F1AF-F115-3221-CA2565E12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CDF755-2526-2DF6-41AF-E2F9B36633DA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F7AD66-4870-42CF-8349-676A05C5C17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4CB196-62B4-5F7D-9CA5-A7AA6E9E9952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6F63819-E0AF-1A3A-243E-99B97F974DF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A0FED7B-D2E1-4CD5-8A72-8E959D13B9C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89BBB3-C47E-2887-D5DE-C57BE42C3950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773CFA-247B-AC9E-F7DD-A17248686871}"/>
              </a:ext>
            </a:extLst>
          </p:cNvPr>
          <p:cNvSpPr txBox="1"/>
          <p:nvPr/>
        </p:nvSpPr>
        <p:spPr>
          <a:xfrm>
            <a:off x="1117600" y="635001"/>
            <a:ext cx="10337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92B6776D-20B2-F099-DE74-A63E0522408C}"/>
              </a:ext>
            </a:extLst>
          </p:cNvPr>
          <p:cNvGrpSpPr/>
          <p:nvPr/>
        </p:nvGrpSpPr>
        <p:grpSpPr>
          <a:xfrm>
            <a:off x="859307" y="1905119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CCF0C8F-DA20-047D-518B-A4045E8F33A8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8023939-D4E9-A87C-50EF-F428868127A1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DC3776-FD32-73D5-3E6C-BD4CBC93E15A}"/>
              </a:ext>
            </a:extLst>
          </p:cNvPr>
          <p:cNvSpPr txBox="1"/>
          <p:nvPr/>
        </p:nvSpPr>
        <p:spPr>
          <a:xfrm>
            <a:off x="973667" y="2045996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dirty="0">
              <a:solidFill>
                <a:schemeClr val="bg1"/>
              </a:solidFill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5F240887-739E-5C89-0CDB-24001E50A0FB}"/>
              </a:ext>
            </a:extLst>
          </p:cNvPr>
          <p:cNvGrpSpPr/>
          <p:nvPr/>
        </p:nvGrpSpPr>
        <p:grpSpPr>
          <a:xfrm>
            <a:off x="833361" y="3042477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8767227-BFB1-F8FA-471B-FA92C940CAC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629C746-A67E-9F57-5F74-4EEDF10EF19E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0911F07-2ECE-8713-D75D-1E18EA71CF38}"/>
              </a:ext>
            </a:extLst>
          </p:cNvPr>
          <p:cNvSpPr txBox="1"/>
          <p:nvPr/>
        </p:nvSpPr>
        <p:spPr>
          <a:xfrm>
            <a:off x="884705" y="309771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việc em có thể làm ở độ tuổi trong mỗi ảnh.</a:t>
            </a:r>
            <a:endParaRPr lang="en-SG" sz="2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74AAD47C-78FE-9238-2AF2-2D8A967DC9E0}"/>
              </a:ext>
            </a:extLst>
          </p:cNvPr>
          <p:cNvGrpSpPr/>
          <p:nvPr/>
        </p:nvGrpSpPr>
        <p:grpSpPr>
          <a:xfrm>
            <a:off x="859307" y="4239531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1531E52-9765-7212-99D1-8BE6D2A7DE5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C775CB5C-DBA8-2C00-E8F8-5D0340BA17B2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33A351-1CD7-D3A1-F195-343DF953C115}"/>
              </a:ext>
            </a:extLst>
          </p:cNvPr>
          <p:cNvSpPr txBox="1"/>
          <p:nvPr/>
        </p:nvSpPr>
        <p:spPr>
          <a:xfrm>
            <a:off x="745613" y="4247998"/>
            <a:ext cx="474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mẹ và người thân đã chăm sóc em lúc đó như thế nào?</a:t>
            </a:r>
            <a:endParaRPr lang="en-SG" sz="2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0D92940-840F-1222-7672-9929ADDDF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5353" y="5281591"/>
            <a:ext cx="2254250" cy="1267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86A5F3-6190-8B29-4F0B-A4140C087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989603" y="3149254"/>
            <a:ext cx="2534040" cy="33237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F64AF5-8669-384C-8A5D-3A06411AC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497697" y="2979093"/>
            <a:ext cx="2647720" cy="3532813"/>
          </a:xfrm>
          <a:prstGeom prst="rect">
            <a:avLst/>
          </a:prstGeom>
        </p:spPr>
      </p:pic>
      <p:pic>
        <p:nvPicPr>
          <p:cNvPr id="31" name="Picture 30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F7C406B-F6FA-ADE7-7DB3-5E900C772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1855"/>
          <a:stretch/>
        </p:blipFill>
        <p:spPr>
          <a:xfrm>
            <a:off x="5107259" y="2184218"/>
            <a:ext cx="7745200" cy="8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76112-AC0A-A6B0-81BE-FCE7F8DF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5FFF70-B0B1-0465-B8A5-00933D72E007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80A37F5-39F1-853A-6385-6245031257A1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6FABFF-8F4A-F908-7038-519AAD65A1F0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77CECAE-6C40-6397-578F-FB0221F1622E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9B450BE-53D5-991A-EF54-8278EE23AF2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94305A0-6BDB-0C62-DF08-2A598F346DFB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4D724F-0020-5AD3-906E-5BB027ED441A}"/>
              </a:ext>
            </a:extLst>
          </p:cNvPr>
          <p:cNvSpPr txBox="1"/>
          <p:nvPr/>
        </p:nvSpPr>
        <p:spPr>
          <a:xfrm>
            <a:off x="1117600" y="635001"/>
            <a:ext cx="10337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tin,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3876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ý: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0AE6BF12-3296-3F27-2A87-25B2C45307AE}"/>
              </a:ext>
            </a:extLst>
          </p:cNvPr>
          <p:cNvGrpSpPr/>
          <p:nvPr/>
        </p:nvGrpSpPr>
        <p:grpSpPr>
          <a:xfrm>
            <a:off x="859307" y="1905119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C449A0-EC41-F6A6-630E-802E91D360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D5610E27-DFC5-C553-84BD-84CE51B441CD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4C3A55-C9F4-331C-5865-7183BC4302CA}"/>
              </a:ext>
            </a:extLst>
          </p:cNvPr>
          <p:cNvSpPr txBox="1"/>
          <p:nvPr/>
        </p:nvSpPr>
        <p:spPr>
          <a:xfrm>
            <a:off x="973667" y="2045996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76C165DD-63CE-1040-4A1C-D7BDA729C71C}"/>
              </a:ext>
            </a:extLst>
          </p:cNvPr>
          <p:cNvGrpSpPr/>
          <p:nvPr/>
        </p:nvGrpSpPr>
        <p:grpSpPr>
          <a:xfrm>
            <a:off x="833361" y="3042477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CBA0E65-7E38-0532-E66C-BBD8C7B964E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20DEF9A-7A46-4C42-31DE-F478A9B87C2F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2ED41E8-D1E2-ABA9-345C-B9EF5E317FFA}"/>
              </a:ext>
            </a:extLst>
          </p:cNvPr>
          <p:cNvSpPr txBox="1"/>
          <p:nvPr/>
        </p:nvSpPr>
        <p:spPr>
          <a:xfrm>
            <a:off x="884705" y="309771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việc em có thể làm ở độ tuổi trong mỗi ảnh.</a:t>
            </a:r>
            <a:endParaRPr kumimoji="0" lang="en-SG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4BC1A6A3-6CC5-BCB9-56A4-B8CC967D6565}"/>
              </a:ext>
            </a:extLst>
          </p:cNvPr>
          <p:cNvGrpSpPr/>
          <p:nvPr/>
        </p:nvGrpSpPr>
        <p:grpSpPr>
          <a:xfrm>
            <a:off x="859307" y="4239531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D27BCC3-FB3E-3578-7DCA-FD99A141C22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19C3D82C-D956-4407-4EAA-7AFEE8BB0F34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1F7B3E7-9FC8-2237-7A5C-65DD9CA345D2}"/>
              </a:ext>
            </a:extLst>
          </p:cNvPr>
          <p:cNvSpPr txBox="1"/>
          <p:nvPr/>
        </p:nvSpPr>
        <p:spPr>
          <a:xfrm>
            <a:off x="745613" y="4247998"/>
            <a:ext cx="474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mẹ và người thân đã chăm sóc em lúc đó như thế nào?</a:t>
            </a:r>
            <a:endParaRPr kumimoji="0" lang="en-SG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EE710-7870-5D8C-F0AC-FA6B85A1C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042" y="1658962"/>
            <a:ext cx="6163590" cy="2517866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B96A9D66-9288-DE59-4BD9-70A08E836F54}"/>
              </a:ext>
            </a:extLst>
          </p:cNvPr>
          <p:cNvSpPr/>
          <p:nvPr/>
        </p:nvSpPr>
        <p:spPr>
          <a:xfrm>
            <a:off x="4045036" y="3652398"/>
            <a:ext cx="8183003" cy="3164647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01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282577">
            <a:off x="-1636545" y="-850760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3000" y="71090"/>
            <a:ext cx="6797629" cy="5883150"/>
          </a:xfrm>
          <a:prstGeom prst="rect">
            <a:avLst/>
          </a:prstGeom>
        </p:spPr>
      </p:pic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BAEB0103-45F5-2886-B2D8-D4C39E8A7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2" y="620580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560" y="842976"/>
            <a:ext cx="6846401" cy="5889246"/>
          </a:xfrm>
          <a:prstGeom prst="rect">
            <a:avLst/>
          </a:prstGeom>
        </p:spPr>
      </p:pic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D1A24B4-AFC6-A8C7-E03E-1D32E7919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95" y="668791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69334" y="908147"/>
            <a:ext cx="685386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5000" dirty="0">
                <a:solidFill>
                  <a:srgbClr val="2C663B"/>
                </a:solidFill>
                <a:latin typeface="Cambria Bold"/>
              </a:rPr>
              <a:t>Hãy nhớ lại các em nhỏ xung quanh em, chia sẻ về độ tuổi và các đặc điểm của em bé đó. </a:t>
            </a:r>
            <a:endParaRPr lang="en-US" sz="5000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8" name="Picture 7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FA6467B8-9CB3-B5F2-37AD-F6C9AE256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97" y="520219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476012" y="2774975"/>
            <a:ext cx="792647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b="1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b="1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6012" y="40721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b="1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334" y="549893"/>
            <a:ext cx="6312148" cy="2695458"/>
          </a:xfrm>
          <a:prstGeom prst="rect">
            <a:avLst/>
          </a:prstGeom>
        </p:spPr>
      </p:pic>
      <p:pic>
        <p:nvPicPr>
          <p:cNvPr id="9" name="Picture 8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1661D4AD-B7F5-E345-ECC2-DC11132EB6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39" y="765717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351719">
            <a:off x="-2674785" y="-3919484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94" y="1126714"/>
            <a:ext cx="9217951" cy="3810330"/>
          </a:xfrm>
          <a:prstGeom prst="rect">
            <a:avLst/>
          </a:prstGeom>
        </p:spPr>
      </p:pic>
      <p:pic>
        <p:nvPicPr>
          <p:cNvPr id="8" name="Picture 7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C64DE17-66E0-4728-F33E-44162D4F9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52" y="556859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Hãy nêu một số đặc điểm về vóc dáng, sức khỏe, độ tuổi của các thành viên trong gia đình em.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1262327">
            <a:off x="-1583376" y="4222465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0297E4D8-A2BA-638D-C8EA-1877E6FDA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28" y="818792"/>
            <a:ext cx="7147999" cy="714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DCF6E9-0F4E-FE60-BABF-1E5C48D20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7000" y="0"/>
            <a:ext cx="10879230" cy="664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4605" y="285485"/>
            <a:ext cx="830980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vi-VN" sz="3519" dirty="0">
                <a:solidFill>
                  <a:srgbClr val="2C663B"/>
                </a:solidFill>
                <a:latin typeface="Cambria Bold"/>
              </a:rPr>
              <a:t>1. Các giai đoạn</a:t>
            </a:r>
            <a:r>
              <a:rPr lang="en-SG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vi-VN" sz="3519" dirty="0">
                <a:solidFill>
                  <a:srgbClr val="2C663B"/>
                </a:solidFill>
                <a:latin typeface="Cambria Bold"/>
              </a:rPr>
              <a:t>phát triển của con người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8336" y="1140398"/>
            <a:ext cx="1815657" cy="4889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335"/>
              </a:lnSpc>
            </a:pPr>
            <a:r>
              <a:rPr lang="vi-VN" sz="2200" dirty="0">
                <a:solidFill>
                  <a:srgbClr val="151515"/>
                </a:solidFill>
                <a:latin typeface="Cambria Bold"/>
              </a:rPr>
              <a:t>Quan sát hình 1, đọc thông tin và cho biết sự phát triển của con người chia làm mấy giai đoạn, độ tuổi của mỗi giai đoạn đó.</a:t>
            </a:r>
            <a:endParaRPr lang="en-US" sz="2200" dirty="0">
              <a:solidFill>
                <a:srgbClr val="151515"/>
              </a:solidFill>
              <a:latin typeface="Cambria Bold"/>
            </a:endParaRPr>
          </a:p>
        </p:txBody>
      </p:sp>
      <p:pic>
        <p:nvPicPr>
          <p:cNvPr id="14" name="Picture 13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C1B93591-1488-D603-CFAD-B0AFF4FE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24" y="1140398"/>
            <a:ext cx="9553575" cy="5353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898" y="265382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00448" y="2347079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591477" y="1544738"/>
            <a:ext cx="11009043" cy="934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Cùng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thảo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luận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với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các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bạn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trong</a:t>
            </a:r>
            <a:r>
              <a:rPr lang="en-US" sz="2800" b="1" dirty="0">
                <a:solidFill>
                  <a:srgbClr val="387647"/>
                </a:solidFill>
                <a:latin typeface="Cambria Bold"/>
              </a:rPr>
              <a:t> </a:t>
            </a:r>
            <a:r>
              <a:rPr lang="en-US" sz="2800" b="1" dirty="0" err="1">
                <a:solidFill>
                  <a:srgbClr val="387647"/>
                </a:solidFill>
                <a:latin typeface="Cambria Bold"/>
              </a:rPr>
              <a:t>nhóm</a:t>
            </a:r>
            <a:r>
              <a:rPr lang="vi-VN" sz="2800" b="1" dirty="0">
                <a:solidFill>
                  <a:srgbClr val="387647"/>
                </a:solidFill>
                <a:latin typeface="Cambria Bold"/>
              </a:rPr>
              <a:t> để cho biết sự phát triển của con người chia làm mấy giai đoạn, độ tuổi của mỗi giai đoạn đó.</a:t>
            </a:r>
            <a:endParaRPr lang="en-US" sz="2800" b="1" dirty="0">
              <a:solidFill>
                <a:srgbClr val="387647"/>
              </a:solidFill>
              <a:latin typeface="Cambria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4999" y="362511"/>
            <a:ext cx="10108580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37"/>
              </a:lnSpc>
            </a:pPr>
            <a:r>
              <a:rPr lang="vi-VN" sz="3760" dirty="0">
                <a:solidFill>
                  <a:srgbClr val="387647"/>
                </a:solidFill>
                <a:latin typeface="Cambria"/>
              </a:rPr>
              <a:t>Từ khi được sinh ra, con người sẽ trải qua các giai đoạn phát triển chính bao gồm tuổi ấu thơ, tuổi vị thành niên, tuổi trưởng thành và tuổi già.</a:t>
            </a:r>
          </a:p>
          <a:p>
            <a:pPr algn="just" defTabSz="609630">
              <a:lnSpc>
                <a:spcPts val="4437"/>
              </a:lnSpc>
            </a:pPr>
            <a:r>
              <a:rPr lang="vi-VN" sz="3760" dirty="0">
                <a:solidFill>
                  <a:srgbClr val="000000"/>
                </a:solidFill>
                <a:latin typeface="Cambria"/>
              </a:rPr>
              <a:t>-Tuổi ấu thơ (từ khi sinh ra đến 9 tuổi)</a:t>
            </a:r>
          </a:p>
          <a:p>
            <a:pPr algn="just" defTabSz="609630">
              <a:lnSpc>
                <a:spcPts val="4437"/>
              </a:lnSpc>
            </a:pPr>
            <a:r>
              <a:rPr lang="vi-VN" sz="3760" dirty="0">
                <a:solidFill>
                  <a:srgbClr val="000000"/>
                </a:solidFill>
                <a:latin typeface="Cambria"/>
              </a:rPr>
              <a:t>-Tuổi vị thành niên (từ 10 đến 19 tuổi) </a:t>
            </a:r>
          </a:p>
          <a:p>
            <a:pPr algn="just" defTabSz="609630">
              <a:lnSpc>
                <a:spcPts val="4437"/>
              </a:lnSpc>
            </a:pPr>
            <a:r>
              <a:rPr lang="vi-VN" sz="3760" dirty="0">
                <a:solidFill>
                  <a:srgbClr val="000000"/>
                </a:solidFill>
                <a:latin typeface="Cambria"/>
              </a:rPr>
              <a:t>-Tuổi trưởng thành (từ 20 đến 60 tuổi)</a:t>
            </a:r>
          </a:p>
          <a:p>
            <a:pPr algn="just" defTabSz="609630">
              <a:lnSpc>
                <a:spcPts val="4437"/>
              </a:lnSpc>
            </a:pPr>
            <a:r>
              <a:rPr lang="vi-VN" sz="3760" dirty="0">
                <a:solidFill>
                  <a:srgbClr val="000000"/>
                </a:solidFill>
                <a:latin typeface="Cambria"/>
              </a:rPr>
              <a:t>-Tuổi già (trên 60 tuổi)</a:t>
            </a:r>
            <a:endParaRPr lang="en-US" sz="376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066187CD-EF95-9BB8-3DCC-7CE7340DB975}"/>
              </a:ext>
            </a:extLst>
          </p:cNvPr>
          <p:cNvSpPr/>
          <p:nvPr/>
        </p:nvSpPr>
        <p:spPr>
          <a:xfrm>
            <a:off x="5951412" y="3998967"/>
            <a:ext cx="5939687" cy="2496522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77EAC7E8-175E-BF6B-16F8-AB9DD50EC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7"/>
          <a:stretch/>
        </p:blipFill>
        <p:spPr>
          <a:xfrm>
            <a:off x="8230927" y="3399357"/>
            <a:ext cx="3707246" cy="631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140416" y="813717"/>
            <a:ext cx="5330467" cy="5434683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47856" y="1104943"/>
            <a:ext cx="491558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6000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viên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giai</a:t>
            </a:r>
            <a:r>
              <a:rPr lang="en-US" sz="6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</a:rPr>
              <a:t>đoạn</a:t>
            </a:r>
            <a:r>
              <a:rPr lang="vi-VN" sz="6000" dirty="0">
                <a:solidFill>
                  <a:srgbClr val="000000"/>
                </a:solidFill>
                <a:latin typeface="Cambria"/>
              </a:rPr>
              <a:t> nào?</a:t>
            </a:r>
            <a:endParaRPr lang="en-US" sz="60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3" name="Picture 12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6A03429-8F7D-20F6-0675-C43B0F301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29" y="609600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34413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97D402-44B5-D42C-5820-DC1EB0C45EC7}"/>
              </a:ext>
            </a:extLst>
          </p:cNvPr>
          <p:cNvSpPr txBox="1"/>
          <p:nvPr/>
        </p:nvSpPr>
        <p:spPr>
          <a:xfrm>
            <a:off x="723902" y="330127"/>
            <a:ext cx="1029289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vi-VN" sz="3519" dirty="0">
                <a:solidFill>
                  <a:srgbClr val="2C663B"/>
                </a:solidFill>
                <a:latin typeface="Cambria Bold"/>
              </a:rPr>
              <a:t>2. Tuổi thơ ấu (từ lúc mới sinh đến 9 tuổi)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7" name="Picture 16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082C7DAA-B90C-39D4-CB0F-7FA62CEE6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5" y="800374"/>
            <a:ext cx="9983890" cy="5611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695</Words>
  <Application>Microsoft Office PowerPoint</Application>
  <PresentationFormat>Widescreen</PresentationFormat>
  <Paragraphs>46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等线</vt:lpstr>
      <vt:lpstr>SVN-Newton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Laptop T&amp;T</cp:lastModifiedBy>
  <cp:revision>19</cp:revision>
  <dcterms:created xsi:type="dcterms:W3CDTF">2024-02-09T00:53:56Z</dcterms:created>
  <dcterms:modified xsi:type="dcterms:W3CDTF">2025-01-05T13:32:14Z</dcterms:modified>
</cp:coreProperties>
</file>